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274" r:id="rId3"/>
    <p:sldId id="276" r:id="rId4"/>
    <p:sldId id="353" r:id="rId5"/>
    <p:sldId id="389" r:id="rId6"/>
    <p:sldId id="395" r:id="rId7"/>
    <p:sldId id="394" r:id="rId8"/>
    <p:sldId id="397" r:id="rId9"/>
    <p:sldId id="396" r:id="rId10"/>
    <p:sldId id="398" r:id="rId11"/>
    <p:sldId id="399" r:id="rId12"/>
    <p:sldId id="403" r:id="rId13"/>
    <p:sldId id="400" r:id="rId14"/>
    <p:sldId id="411" r:id="rId15"/>
    <p:sldId id="401" r:id="rId16"/>
    <p:sldId id="426" r:id="rId17"/>
    <p:sldId id="404" r:id="rId18"/>
    <p:sldId id="402" r:id="rId19"/>
    <p:sldId id="405" r:id="rId20"/>
    <p:sldId id="406" r:id="rId21"/>
    <p:sldId id="416" r:id="rId22"/>
    <p:sldId id="417" r:id="rId23"/>
    <p:sldId id="418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31" r:id="rId32"/>
    <p:sldId id="407" r:id="rId33"/>
    <p:sldId id="428" r:id="rId34"/>
    <p:sldId id="429" r:id="rId35"/>
    <p:sldId id="430" r:id="rId36"/>
    <p:sldId id="408" r:id="rId37"/>
    <p:sldId id="415" r:id="rId38"/>
    <p:sldId id="410" r:id="rId39"/>
    <p:sldId id="427" r:id="rId40"/>
    <p:sldId id="349" r:id="rId41"/>
    <p:sldId id="412" r:id="rId42"/>
    <p:sldId id="413" r:id="rId43"/>
    <p:sldId id="414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75" d="100"/>
          <a:sy n="75" d="100"/>
        </p:scale>
        <p:origin x="-114" y="-18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12/12/2016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0940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7160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502266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4125391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2263828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049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3958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8799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judge.softuni.bg/Contests/150/First-Steps-in-Cod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7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61.png"/><Relationship Id="rId7" Type="http://schemas.openxmlformats.org/officeDocument/2006/relationships/image" Target="../media/image54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58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5.png"/><Relationship Id="rId14" Type="http://schemas.openxmlformats.org/officeDocument/2006/relationships/hyperlink" Target="http://www.indeavr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odevelop.com/" TargetMode="External"/><Relationship Id="rId2" Type="http://schemas.openxmlformats.org/officeDocument/2006/relationships/hyperlink" Target="https://visualstudio.com/products/visual-studio-community-v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Първи стъпки в кодирането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/>
          </a:bodyPr>
          <a:lstStyle/>
          <a:p>
            <a:r>
              <a:rPr lang="bg-BG" dirty="0" smtClean="0"/>
              <a:t>Да напишем първата си програма със </a:t>
            </a:r>
            <a:r>
              <a:rPr lang="en-US" dirty="0" smtClean="0"/>
              <a:t>C# </a:t>
            </a:r>
            <a:r>
              <a:rPr lang="bg-BG" dirty="0" smtClean="0"/>
              <a:t>и </a:t>
            </a:r>
            <a:r>
              <a:rPr lang="en-US" dirty="0" smtClean="0"/>
              <a:t>Visual Studio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806447" y="41355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623912" y="3759370"/>
            <a:ext cx="797013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сорс</a:t>
            </a:r>
            <a:b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код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Picture 2" descr="http://www.bravr.com/wp-content/uploads/178974500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13725" y="3810000"/>
            <a:ext cx="472281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xmlns="" val="321537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Сорс кодът на програма се пише в секцията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Main(string[]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args)</a:t>
            </a:r>
          </a:p>
          <a:p>
            <a:pPr lvl="1"/>
            <a:r>
              <a:rPr lang="bg-BG" sz="3000" dirty="0" smtClean="0"/>
              <a:t>Между отварящата и затварящата скоба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3000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 smtClean="0"/>
              <a:t>Натиснете </a:t>
            </a:r>
            <a:r>
              <a:rPr lang="en-US" sz="3000" dirty="0" smtClean="0"/>
              <a:t>[Enter] </a:t>
            </a:r>
            <a:r>
              <a:rPr lang="bg-BG" sz="3000" dirty="0" smtClean="0"/>
              <a:t>след отварящата </a:t>
            </a:r>
            <a:r>
              <a:rPr lang="bg-BG" sz="3000" dirty="0"/>
              <a:t>скоба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 smtClean="0"/>
              <a:t>Кодът на програмата се пише отместен навътре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 на програмен код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061351" y="1164568"/>
            <a:ext cx="6505061" cy="5276724"/>
            <a:chOff x="4646612" y="1151121"/>
            <a:chExt cx="7080922" cy="55764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6612" y="1151121"/>
              <a:ext cx="7080922" cy="557645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591236" y="5117592"/>
              <a:ext cx="2755392" cy="381000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xmlns="" val="3270985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Напишете следния код: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 на програмен код (2)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875213" y="1182497"/>
            <a:ext cx="61722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 C#");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21457" y="2000878"/>
            <a:ext cx="7344002" cy="45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72715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стартиране на програмата натиснете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 + F5]</a:t>
            </a:r>
          </a:p>
          <a:p>
            <a:r>
              <a:rPr lang="bg-BG" dirty="0" smtClean="0"/>
              <a:t>Ако няма грешки, програмата ще се изпълни</a:t>
            </a:r>
          </a:p>
          <a:p>
            <a:r>
              <a:rPr lang="bg-BG" dirty="0" smtClean="0"/>
              <a:t>Резултатът ще се изпише на конзолата (в черния прозорец):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на програмата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35161" y="3429000"/>
            <a:ext cx="8315326" cy="278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18918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Тествайте кода си в онлайн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judge.softuni.bg/Contests/150/First-Steps-in-Coding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Тестване на програмата в </a:t>
            </a:r>
            <a:r>
              <a:rPr lang="en-US" dirty="0" smtClean="0"/>
              <a:t>Judge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8097" y="2667000"/>
            <a:ext cx="7029454" cy="37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2871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Писане извън тялото на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bg-BG" dirty="0" smtClean="0"/>
              <a:t> метода: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Бъркане на малки и главни букви: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Липса на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 smtClean="0"/>
              <a:t> </a:t>
            </a:r>
            <a:r>
              <a:rPr lang="bg-BG" dirty="0" smtClean="0"/>
              <a:t>в края на всяка команда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Липсваща кавичка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bg-BG" dirty="0" smtClean="0"/>
              <a:t> или липсваща скоба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smtClean="0"/>
              <a:t> </a:t>
            </a:r>
            <a:r>
              <a:rPr lang="bg-BG" dirty="0" smtClean="0"/>
              <a:t>или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Типични грешки в </a:t>
            </a:r>
            <a:r>
              <a:rPr lang="en-US" dirty="0" smtClean="0"/>
              <a:t>C# </a:t>
            </a:r>
            <a:r>
              <a:rPr lang="bg-BG" dirty="0" smtClean="0"/>
              <a:t>програмите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642" y="1855694"/>
            <a:ext cx="5105400" cy="636645"/>
          </a:xfrm>
          <a:prstGeom prst="roundRect">
            <a:avLst>
              <a:gd name="adj" fmla="val 5807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5536" y="3250498"/>
            <a:ext cx="5102506" cy="583144"/>
          </a:xfrm>
          <a:prstGeom prst="roundRect">
            <a:avLst>
              <a:gd name="adj" fmla="val 5807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7653" y="3250498"/>
            <a:ext cx="4875082" cy="583144"/>
          </a:xfrm>
          <a:prstGeom prst="roundRect">
            <a:avLst>
              <a:gd name="adj" fmla="val 5807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2642" y="4632850"/>
            <a:ext cx="5105400" cy="615965"/>
          </a:xfrm>
          <a:prstGeom prst="roundRect">
            <a:avLst>
              <a:gd name="adj" fmla="val 5807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2641" y="5974152"/>
            <a:ext cx="4888785" cy="550849"/>
          </a:xfrm>
          <a:prstGeom prst="roundRect">
            <a:avLst>
              <a:gd name="adj" fmla="val 5807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90442" y="5974151"/>
            <a:ext cx="5337970" cy="550847"/>
          </a:xfrm>
          <a:prstGeom prst="roundRect">
            <a:avLst>
              <a:gd name="adj" fmla="val 5807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842807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програмки със </a:t>
            </a:r>
            <a:r>
              <a:rPr lang="en-US" dirty="0" smtClean="0"/>
              <a:t>C#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Упражнения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426" y="666750"/>
            <a:ext cx="5969000" cy="3676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09782" y="1295400"/>
            <a:ext cx="6666230" cy="3540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41812" y="363220"/>
            <a:ext cx="4151630" cy="1389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505164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5702117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Да направим графична програмка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0284" y="914400"/>
            <a:ext cx="8435128" cy="44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8795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13" y="1143000"/>
            <a:ext cx="5141999" cy="2329166"/>
          </a:xfrm>
        </p:spPr>
        <p:txBody>
          <a:bodyPr anchor="ctr" anchorCtr="0"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Конзолните приложения</a:t>
            </a:r>
            <a:r>
              <a:rPr lang="bg-BG" dirty="0" smtClean="0"/>
              <a:t> четат входните си данни и отпечатват изхода си на текстова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конзола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и настолни приложения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3690" y="1374383"/>
            <a:ext cx="5504722" cy="1864866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3690" y="3700766"/>
            <a:ext cx="5504722" cy="27000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9013" y="3899647"/>
            <a:ext cx="5141999" cy="2289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24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400" dirty="0">
                <a:solidFill>
                  <a:srgbClr val="FBEEC9">
                    <a:lumMod val="75000"/>
                  </a:srgbClr>
                </a:solidFill>
              </a:rPr>
              <a:t>Настолните (</a:t>
            </a: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desktop) </a:t>
            </a:r>
            <a:r>
              <a:rPr lang="bg-BG" sz="3400" dirty="0">
                <a:solidFill>
                  <a:srgbClr val="FBEEC9">
                    <a:lumMod val="75000"/>
                  </a:srgbClr>
                </a:solidFill>
              </a:rPr>
              <a:t>приложения</a:t>
            </a:r>
            <a:r>
              <a:rPr lang="bg-BG" sz="3400" dirty="0">
                <a:solidFill>
                  <a:prstClr val="white"/>
                </a:solidFill>
              </a:rPr>
              <a:t> имат графичен потребителски интерфейс (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GUI</a:t>
            </a:r>
            <a:r>
              <a:rPr lang="en-US" sz="3400" dirty="0">
                <a:solidFill>
                  <a:prstClr val="white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341913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800" dirty="0" smtClean="0"/>
              <a:t>Създаване на </a:t>
            </a:r>
            <a:r>
              <a:rPr lang="en-US" sz="3800" dirty="0" smtClean="0"/>
              <a:t>Windows Forms </a:t>
            </a:r>
            <a:r>
              <a:rPr lang="bg-BG" sz="3800" dirty="0" smtClean="0"/>
              <a:t>приложение</a:t>
            </a:r>
            <a:endParaRPr lang="en-US" sz="3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0642" y="1169895"/>
            <a:ext cx="9359619" cy="527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5608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Редактор за потребителски интерфейс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7980" y="1066800"/>
            <a:ext cx="8952865" cy="540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351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570998" cy="553001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bg-BG" dirty="0"/>
              <a:t>Какво означава да програмираме?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Първа програмка със </a:t>
            </a:r>
            <a:r>
              <a:rPr lang="en-US" dirty="0" smtClean="0"/>
              <a:t>C</a:t>
            </a:r>
            <a:r>
              <a:rPr lang="en-US" dirty="0"/>
              <a:t>#</a:t>
            </a:r>
            <a:r>
              <a:rPr lang="bg-BG" dirty="0"/>
              <a:t> и </a:t>
            </a:r>
            <a:r>
              <a:rPr lang="en-US" dirty="0"/>
              <a:t>Visual Studio</a:t>
            </a:r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направим конзолна програма</a:t>
            </a:r>
          </a:p>
          <a:p>
            <a:pPr marL="712788" lvl="1" indent="-409575"/>
            <a:r>
              <a:rPr lang="bg-BG" dirty="0" smtClean="0"/>
              <a:t>Създаване на конзолна </a:t>
            </a:r>
            <a:r>
              <a:rPr lang="en-US" dirty="0" smtClean="0"/>
              <a:t>C# </a:t>
            </a:r>
            <a:r>
              <a:rPr lang="bg-BG" dirty="0" smtClean="0"/>
              <a:t>програма</a:t>
            </a:r>
          </a:p>
          <a:p>
            <a:pPr marL="712788" lvl="1" indent="-409575"/>
            <a:r>
              <a:rPr lang="bg-BG" dirty="0" smtClean="0"/>
              <a:t>Стартиране на програмата</a:t>
            </a:r>
          </a:p>
          <a:p>
            <a:pPr marL="712788" lvl="1" indent="-409575"/>
            <a:r>
              <a:rPr lang="bg-BG" dirty="0" smtClean="0"/>
              <a:t>Тестване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напишем графична програма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напишем уеб приложение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87895" y="1905000"/>
            <a:ext cx="3292917" cy="42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698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Поставяне на контроли във формата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090" y="1132840"/>
            <a:ext cx="10494645" cy="534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10146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2" y="1271402"/>
            <a:ext cx="3846600" cy="5129398"/>
          </a:xfrm>
        </p:spPr>
        <p:txBody>
          <a:bodyPr anchor="ctr" anchorCtr="0">
            <a:normAutofit fontScale="92500"/>
          </a:bodyPr>
          <a:lstStyle/>
          <a:p>
            <a:pPr lvl="0"/>
            <a:r>
              <a:rPr lang="bg-BG" dirty="0" smtClean="0"/>
              <a:t>Задаваме имена </a:t>
            </a:r>
            <a:r>
              <a:rPr lang="bg-BG" dirty="0"/>
              <a:t>на текстовите полета: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textBox1</a:t>
            </a:r>
            <a:r>
              <a:rPr lang="bg-BG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textBox2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textBoxSum</a:t>
            </a:r>
            <a:endParaRPr lang="en-US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 smtClean="0"/>
              <a:t>Име </a:t>
            </a:r>
            <a:r>
              <a:rPr lang="bg-BG" dirty="0"/>
              <a:t>на бутона: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buttonCalculate</a:t>
            </a:r>
            <a:endParaRPr lang="en-US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 smtClean="0"/>
              <a:t>Име </a:t>
            </a:r>
            <a:r>
              <a:rPr lang="bg-BG" dirty="0"/>
              <a:t>на формата: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FormCalculate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Задаване на имена на контролите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9412" y="1600200"/>
            <a:ext cx="750593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6957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151399" cy="5570355"/>
          </a:xfrm>
        </p:spPr>
        <p:txBody>
          <a:bodyPr/>
          <a:lstStyle/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buttonCalculate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</a:rPr>
              <a:t>Calculate</a:t>
            </a:r>
            <a:r>
              <a:rPr lang="bg-BG" noProof="1" smtClean="0"/>
              <a:t>"</a:t>
            </a:r>
          </a:p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label1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/>
              <a:t>+</a:t>
            </a:r>
            <a:r>
              <a:rPr lang="bg-BG" noProof="1" smtClean="0"/>
              <a:t>"</a:t>
            </a:r>
          </a:p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label2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/>
              <a:t>=</a:t>
            </a:r>
            <a:r>
              <a:rPr lang="bg-BG" noProof="1" smtClean="0"/>
              <a:t>"</a:t>
            </a:r>
          </a:p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Form1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</a:rPr>
              <a:t>Sumator</a:t>
            </a:r>
            <a:r>
              <a:rPr lang="bg-BG" noProof="1" smtClean="0"/>
              <a:t>"</a:t>
            </a:r>
            <a:endParaRPr lang="bg-BG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Задаване на заглавия (</a:t>
            </a:r>
            <a:r>
              <a:rPr lang="en-US" dirty="0" smtClean="0"/>
              <a:t>Text)</a:t>
            </a:r>
            <a:r>
              <a:rPr lang="bg-BG" dirty="0" smtClean="0"/>
              <a:t> в контролите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1046" y="1981200"/>
            <a:ext cx="7689766" cy="443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0426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Визуално подреждане </a:t>
            </a:r>
            <a:r>
              <a:rPr lang="bg-BG" dirty="0" smtClean="0"/>
              <a:t>на контролите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0625" y="1261462"/>
            <a:ext cx="9780587" cy="513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1958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Стартираме приложението 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 smtClean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bg-BG" dirty="0" smtClean="0"/>
              <a:t>Приложението тръгва, но не работи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Не е зададено какво да се случва при натискане на бутона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Тестване на приложението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4225" y="2159000"/>
            <a:ext cx="5540375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69309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bg-BG" sz="3000" dirty="0" smtClean="0"/>
              <a:t>Кликваме 2 пъти върху бутона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[Calculate]</a:t>
            </a:r>
            <a:r>
              <a:rPr lang="bg-BG" sz="3000" dirty="0" smtClean="0"/>
              <a:t>, за да напишем </a:t>
            </a:r>
            <a:r>
              <a:rPr lang="en-US" sz="3000" dirty="0" smtClean="0"/>
              <a:t>C# </a:t>
            </a:r>
            <a:r>
              <a:rPr lang="bg-BG" sz="3000" dirty="0" smtClean="0"/>
              <a:t>кода, който ще сумира числата при натискане на бутона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Сумиране на числата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6662" y="2254661"/>
            <a:ext cx="7175500" cy="427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20295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Пишем </a:t>
            </a:r>
            <a:r>
              <a:rPr lang="en-US" dirty="0" smtClean="0"/>
              <a:t>C# </a:t>
            </a:r>
            <a:r>
              <a:rPr lang="bg-BG" dirty="0" smtClean="0"/>
              <a:t>кода за бутона </a:t>
            </a:r>
            <a:r>
              <a:rPr lang="en-US" dirty="0" smtClean="0"/>
              <a:t>[Calculate]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3812" y="1196788"/>
            <a:ext cx="9559013" cy="52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24071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Стартираме 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  <a:r>
              <a:rPr lang="bg-BG" dirty="0" smtClean="0"/>
              <a:t> и тестваме приложението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Тестваме приложението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655" y="2057403"/>
            <a:ext cx="4080510" cy="200152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51842" y="2057400"/>
            <a:ext cx="4053205" cy="198755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417" y="4371540"/>
            <a:ext cx="4065905" cy="199433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86670" y="4371541"/>
            <a:ext cx="5589342" cy="199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6735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800" dirty="0" smtClean="0"/>
              <a:t>Промяна в кода: хващане на грешни числа</a:t>
            </a:r>
            <a:endParaRPr lang="en-US" sz="3800" dirty="0"/>
          </a:p>
        </p:txBody>
      </p:sp>
      <p:sp>
        <p:nvSpPr>
          <p:cNvPr id="7" name="Rectangle 6"/>
          <p:cNvSpPr/>
          <p:nvPr/>
        </p:nvSpPr>
        <p:spPr>
          <a:xfrm>
            <a:off x="684212" y="1187127"/>
            <a:ext cx="10867799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try</a:t>
            </a:r>
            <a:endParaRPr lang="bg-BG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num1 = decimal.Parse(this.textBox1.Text);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num2 = decimal.Parse(this.textBox2.Text);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sum = num1 + num2;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textBoxSum.Text = sum.ToString();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catch (Exception)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textBoxSum.Text = "error";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912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Вече приложението работи коректно</a:t>
            </a:r>
          </a:p>
          <a:p>
            <a:pPr lvl="1"/>
            <a:r>
              <a:rPr lang="bg-BG" dirty="0" smtClean="0"/>
              <a:t>При въвеждане на числа, те се сумират коректно</a:t>
            </a:r>
          </a:p>
          <a:p>
            <a:pPr lvl="1"/>
            <a:r>
              <a:rPr lang="bg-BG" dirty="0" smtClean="0"/>
              <a:t>При грешни числа резултатът е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error</a:t>
            </a:r>
            <a:r>
              <a:rPr lang="bg-BG" dirty="0" smtClean="0"/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Тестваме приложението отново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2812" y="3566160"/>
            <a:ext cx="4847664" cy="237744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2857" y="3566160"/>
            <a:ext cx="4846955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9135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84114"/>
            <a:ext cx="8938472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Какво означава</a:t>
            </a:r>
            <a:br>
              <a:rPr lang="bg-BG" dirty="0" smtClean="0"/>
            </a:br>
            <a:r>
              <a:rPr lang="bg-BG" dirty="0" smtClean="0"/>
              <a:t>"да програмираме"?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9988" y="921714"/>
            <a:ext cx="3524026" cy="3637568"/>
          </a:xfrm>
          <a:prstGeom prst="rect">
            <a:avLst/>
          </a:prstGeom>
        </p:spPr>
      </p:pic>
      <p:pic>
        <p:nvPicPr>
          <p:cNvPr id="2050" name="Picture 2" descr="http://leusd.scoa.schoolfusion.us/modules/groups/homepagefiles/cms/568543/Image/codingBlu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565" y="1150314"/>
            <a:ext cx="3577914" cy="3180368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17902" y="2044682"/>
            <a:ext cx="3790950" cy="213273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82194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032198"/>
            <a:ext cx="10363200" cy="820600"/>
          </a:xfrm>
        </p:spPr>
        <p:txBody>
          <a:bodyPr/>
          <a:lstStyle/>
          <a:p>
            <a:r>
              <a:rPr lang="bg-BG" dirty="0" smtClean="0"/>
              <a:t>Графично приложение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bg-BG" dirty="0" smtClean="0"/>
              <a:t>Упражнение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7009" y="636494"/>
            <a:ext cx="7348603" cy="40415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2907" y="1595663"/>
            <a:ext cx="5007599" cy="24558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591747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5625917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Да </a:t>
            </a:r>
            <a:r>
              <a:rPr lang="bg-BG" smtClean="0"/>
              <a:t>направим уеб приложение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5084" y="1295400"/>
            <a:ext cx="7825528" cy="402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8401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13" y="1066800"/>
            <a:ext cx="5141999" cy="2329166"/>
          </a:xfrm>
        </p:spPr>
        <p:txBody>
          <a:bodyPr anchor="ctr" anchorCtr="0"/>
          <a:lstStyle/>
          <a:p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Конзолните приложения</a:t>
            </a:r>
            <a:r>
              <a:rPr lang="bg-BG" sz="3200" dirty="0" smtClean="0"/>
              <a:t> четат входните си данни и отпечатват изхода си на текстова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конзола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и уеб приложения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3690" y="1295400"/>
            <a:ext cx="5504722" cy="1864866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19013" y="3581400"/>
            <a:ext cx="514199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srgbClr val="FBEEC9">
                    <a:lumMod val="75000"/>
                  </a:srgbClr>
                </a:solidFill>
              </a:rPr>
              <a:t>Уеб</a:t>
            </a:r>
            <a:r>
              <a:rPr lang="en-US" sz="3200" dirty="0" smtClean="0">
                <a:solidFill>
                  <a:srgbClr val="FBEEC9">
                    <a:lumMod val="75000"/>
                  </a:srgbClr>
                </a:solidFill>
              </a:rPr>
              <a:t> </a:t>
            </a:r>
            <a:r>
              <a:rPr lang="bg-BG" sz="3200" dirty="0" smtClean="0">
                <a:solidFill>
                  <a:srgbClr val="FBEEC9">
                    <a:lumMod val="75000"/>
                  </a:srgbClr>
                </a:solidFill>
              </a:rPr>
              <a:t>приложенията</a:t>
            </a:r>
            <a:r>
              <a:rPr lang="bg-BG" sz="3200" dirty="0" smtClean="0">
                <a:solidFill>
                  <a:prstClr val="white"/>
                </a:solidFill>
              </a:rPr>
              <a:t> ползват уеб-базиран </a:t>
            </a:r>
            <a:r>
              <a:rPr lang="bg-BG" sz="3200" dirty="0">
                <a:solidFill>
                  <a:prstClr val="white"/>
                </a:solidFill>
              </a:rPr>
              <a:t>потребителски </a:t>
            </a:r>
            <a:r>
              <a:rPr lang="bg-BG" sz="3200" dirty="0" smtClean="0">
                <a:solidFill>
                  <a:prstClr val="white"/>
                </a:solidFill>
              </a:rPr>
              <a:t>интерфейс</a:t>
            </a:r>
          </a:p>
          <a:p>
            <a:pPr marL="914240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Работят през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уеб браузър</a:t>
            </a:r>
            <a:r>
              <a:rPr lang="bg-BG" sz="3200" dirty="0" smtClean="0">
                <a:solidFill>
                  <a:prstClr val="white"/>
                </a:solidFill>
              </a:rPr>
              <a:t> и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уеб сървър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3690" y="3581672"/>
            <a:ext cx="5504722" cy="282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9135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уеб приложение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0011" y="1124636"/>
            <a:ext cx="9448802" cy="53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0664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уеб </a:t>
            </a:r>
            <a:r>
              <a:rPr lang="bg-BG" dirty="0" smtClean="0"/>
              <a:t>приложение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22095" y="1155894"/>
            <a:ext cx="6744634" cy="526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0287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изглед: </a:t>
            </a:r>
            <a:r>
              <a:rPr lang="en-US" noProof="1" smtClean="0"/>
              <a:t>Index.cshtml</a:t>
            </a:r>
            <a:endParaRPr lang="en-US" noProof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2812" y="1182497"/>
            <a:ext cx="10488489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1551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действие</a:t>
            </a:r>
            <a:r>
              <a:rPr lang="en-US" dirty="0" smtClean="0"/>
              <a:t>: </a:t>
            </a:r>
            <a:r>
              <a:rPr lang="en-US" noProof="1" smtClean="0"/>
              <a:t>HomeCntroller.cs</a:t>
            </a:r>
            <a:endParaRPr lang="en-US" noProof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27212" y="1111335"/>
            <a:ext cx="8534400" cy="542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0692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Стартираме уеб приложението с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</a:p>
          <a:p>
            <a:r>
              <a:rPr lang="bg-BG" sz="3200" dirty="0" smtClean="0"/>
              <a:t>Тестваме в уеб браузъра с различни числа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на уеб приложението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549" y="2621056"/>
            <a:ext cx="74485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5702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032198"/>
            <a:ext cx="10363200" cy="820600"/>
          </a:xfrm>
        </p:spPr>
        <p:txBody>
          <a:bodyPr/>
          <a:lstStyle/>
          <a:p>
            <a:r>
              <a:rPr lang="bg-BG" dirty="0" smtClean="0"/>
              <a:t>Изграждане на уеб приложение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bg-BG" dirty="0" smtClean="0"/>
              <a:t>Упражнение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8012" y="631410"/>
            <a:ext cx="7102046" cy="41691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3412" y="1360447"/>
            <a:ext cx="5780087" cy="297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882701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Програмиране</a:t>
            </a:r>
            <a:r>
              <a:rPr lang="bg-BG" sz="3200" dirty="0" smtClean="0"/>
              <a:t> означава да пишеш</a:t>
            </a:r>
            <a:r>
              <a:rPr lang="en-US" sz="3200" dirty="0" smtClean="0"/>
              <a:t> </a:t>
            </a:r>
            <a:r>
              <a:rPr lang="bg-BG" sz="3200" dirty="0" smtClean="0"/>
              <a:t>команди за компютъра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Компютърна програма е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поредица команди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Използва се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език за програмиране </a:t>
            </a:r>
            <a:r>
              <a:rPr lang="bg-BG" sz="3000" dirty="0" smtClean="0"/>
              <a:t>(например </a:t>
            </a:r>
            <a:r>
              <a:rPr lang="en-US" sz="3000" dirty="0" smtClean="0"/>
              <a:t>C#</a:t>
            </a:r>
            <a:r>
              <a:rPr lang="bg-BG" sz="3000" dirty="0" smtClean="0"/>
              <a:t>)</a:t>
            </a:r>
            <a:r>
              <a:rPr lang="en-US" sz="3000" dirty="0" smtClean="0"/>
              <a:t> +</a:t>
            </a:r>
            <a:r>
              <a:rPr lang="bg-BG" sz="3000" dirty="0" smtClean="0"/>
              <a:t/>
            </a:r>
            <a:br>
              <a:rPr lang="bg-BG" sz="3000" dirty="0" smtClean="0"/>
            </a:b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среда за разработка </a:t>
            </a:r>
            <a:r>
              <a:rPr lang="bg-BG" sz="3000" dirty="0" smtClean="0"/>
              <a:t>(например </a:t>
            </a:r>
            <a:r>
              <a:rPr lang="en-US" sz="3000" dirty="0" smtClean="0"/>
              <a:t>Visual Studio)</a:t>
            </a:r>
          </a:p>
          <a:p>
            <a:pPr>
              <a:lnSpc>
                <a:spcPct val="100000"/>
              </a:lnSpc>
            </a:pPr>
            <a:r>
              <a:rPr lang="bg-BG" sz="3200" dirty="0" smtClean="0"/>
              <a:t>На </a:t>
            </a:r>
            <a:r>
              <a:rPr lang="en-US" sz="3200" dirty="0" smtClean="0"/>
              <a:t>C# </a:t>
            </a:r>
            <a:r>
              <a:rPr lang="bg-BG" sz="3200" dirty="0" smtClean="0"/>
              <a:t>командите се пишат в</a:t>
            </a:r>
            <a:r>
              <a:rPr lang="en-US" sz="3200" dirty="0" smtClean="0"/>
              <a:t> </a:t>
            </a:r>
            <a:r>
              <a:rPr lang="bg-BG" sz="3200" dirty="0" smtClean="0"/>
              <a:t>частта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Main(…)</a:t>
            </a:r>
            <a:endParaRPr lang="en-US" sz="3200" dirty="0" smtClean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sz="3000" dirty="0" smtClean="0"/>
              <a:t>Печатаме с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Console.WriteLine(…)</a:t>
            </a:r>
            <a:r>
              <a:rPr lang="en-US" sz="3000" dirty="0" smtClean="0"/>
              <a:t>, </a:t>
            </a:r>
            <a:r>
              <a:rPr lang="bg-BG" sz="3000" dirty="0" smtClean="0"/>
              <a:t>стартираме с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48124" y="3495297"/>
            <a:ext cx="2786628" cy="206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33989" y="4258235"/>
            <a:ext cx="7217824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Main(string[] args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bg-BG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Console.WriteLine("Hello");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719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означава "програмиране"?</a:t>
            </a:r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Да 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програмираме</a:t>
            </a:r>
            <a:r>
              <a:rPr lang="bg-BG" dirty="0" smtClean="0"/>
              <a:t>" означава да даваме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команди</a:t>
            </a:r>
            <a:r>
              <a:rPr lang="bg-BG" dirty="0" smtClean="0"/>
              <a:t> на компютъра какво да прави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Командите се подреждат една след друга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Така те образуват 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компютърна програма</a:t>
            </a:r>
            <a:r>
              <a:rPr lang="bg-BG" dirty="0" smtClean="0"/>
              <a:t>"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Компютърната програма е поредица от команди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Програмите се пишат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език за програмиране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dirty="0" smtClean="0"/>
              <a:t>C#, Java, JavaScript</a:t>
            </a:r>
            <a:r>
              <a:rPr lang="bg-BG" dirty="0" smtClean="0"/>
              <a:t>,</a:t>
            </a:r>
            <a:r>
              <a:rPr lang="en-US" dirty="0" smtClean="0"/>
              <a:t> Python, PHP</a:t>
            </a:r>
            <a:r>
              <a:rPr lang="bg-BG" dirty="0" smtClean="0"/>
              <a:t>, </a:t>
            </a:r>
            <a:r>
              <a:rPr lang="en-US" dirty="0" smtClean="0"/>
              <a:t>C</a:t>
            </a:r>
            <a:r>
              <a:rPr lang="bg-BG" dirty="0" smtClean="0"/>
              <a:t>, </a:t>
            </a:r>
            <a:r>
              <a:rPr lang="en-US" dirty="0" smtClean="0"/>
              <a:t>C++, </a:t>
            </a:r>
            <a:r>
              <a:rPr lang="bg-BG" dirty="0" smtClean="0"/>
              <a:t>…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Използва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среда за програмиране </a:t>
            </a:r>
            <a:r>
              <a:rPr lang="bg-BG" dirty="0" smtClean="0"/>
              <a:t>(например </a:t>
            </a:r>
            <a:r>
              <a:rPr lang="en-US" dirty="0" smtClean="0"/>
              <a:t>Visual Studio)</a:t>
            </a:r>
            <a:endParaRPr lang="bg-BG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25214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Първи стъпки в кодирането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987552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75485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39276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Програма, която свири музикалната нота "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ла</a:t>
            </a:r>
            <a:r>
              <a:rPr lang="bg-BG" sz="3200" dirty="0" smtClean="0"/>
              <a:t>" (за 0.5 секунд</a:t>
            </a:r>
            <a:r>
              <a:rPr lang="bg-BG" sz="3200" dirty="0"/>
              <a:t>и</a:t>
            </a:r>
            <a:r>
              <a:rPr lang="bg-BG" sz="3200" dirty="0" smtClean="0"/>
              <a:t>)</a:t>
            </a:r>
            <a:endParaRPr lang="bg-BG" sz="3200" dirty="0"/>
          </a:p>
          <a:p>
            <a:endParaRPr lang="bg-BG" sz="3200" dirty="0"/>
          </a:p>
          <a:p>
            <a:pPr>
              <a:spcBef>
                <a:spcPts val="1200"/>
              </a:spcBef>
            </a:pPr>
            <a:r>
              <a:rPr lang="bg-BG" sz="3200" dirty="0"/>
              <a:t>Програма, която свири поредица </a:t>
            </a:r>
            <a:r>
              <a:rPr lang="bg-BG" sz="3200" dirty="0" smtClean="0"/>
              <a:t>от музикални </a:t>
            </a:r>
            <a:r>
              <a:rPr lang="bg-BG" sz="3200" dirty="0"/>
              <a:t>ноти:</a:t>
            </a:r>
          </a:p>
          <a:p>
            <a:pPr>
              <a:spcBef>
                <a:spcPts val="0"/>
              </a:spcBef>
            </a:pPr>
            <a:endParaRPr lang="bg-BG" sz="3200" dirty="0"/>
          </a:p>
          <a:p>
            <a:pPr>
              <a:spcBef>
                <a:spcPts val="0"/>
              </a:spcBef>
            </a:pPr>
            <a:endParaRPr lang="bg-BG" sz="3200" dirty="0"/>
          </a:p>
          <a:p>
            <a:pPr>
              <a:spcBef>
                <a:spcPts val="0"/>
              </a:spcBef>
            </a:pPr>
            <a:r>
              <a:rPr lang="bg-BG" sz="3200" dirty="0"/>
              <a:t>Програма, която </a:t>
            </a:r>
            <a:r>
              <a:rPr lang="bg-BG" sz="3200" dirty="0" smtClean="0"/>
              <a:t>конвертира от </a:t>
            </a:r>
            <a:r>
              <a:rPr lang="bg-BG" sz="3200" dirty="0"/>
              <a:t>левове в евро</a:t>
            </a:r>
            <a:r>
              <a:rPr lang="bg-BG" sz="3200" dirty="0" smtClean="0"/>
              <a:t>: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Компютърна програма – примери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2624" y="3271152"/>
            <a:ext cx="10823576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200; i &lt;=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000; i += 200)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Console.Beep(i, 100);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2624" y="1869757"/>
            <a:ext cx="1082357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Console.Beep(432, 500);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81036" y="5080842"/>
            <a:ext cx="1082357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leva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euro = leva / 1.95583;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Console.WriteLine(euro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xmlns="" val="173113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Програма</a:t>
            </a:r>
            <a:r>
              <a:rPr lang="bg-BG" dirty="0"/>
              <a:t> == последователност от команди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Съдържа команди, </a:t>
            </a:r>
            <a:r>
              <a:rPr lang="bg-BG" dirty="0" smtClean="0"/>
              <a:t>пресмятания, проверки</a:t>
            </a:r>
            <a:r>
              <a:rPr lang="bg-BG" dirty="0"/>
              <a:t>, </a:t>
            </a:r>
            <a:r>
              <a:rPr lang="bg-BG" dirty="0" smtClean="0"/>
              <a:t>повторения, …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Програмите </a:t>
            </a:r>
            <a:r>
              <a:rPr lang="bg-BG" dirty="0"/>
              <a:t>се пишат </a:t>
            </a:r>
            <a:r>
              <a:rPr lang="bg-BG" dirty="0" smtClean="0"/>
              <a:t>в текстов формат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Текстът на програмата се нарича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bg-BG" dirty="0" smtClean="0"/>
              <a:t>Сорс кодът се компилира до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изпълним файл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rogram.cs</a:t>
            </a:r>
            <a:r>
              <a:rPr lang="en-US" dirty="0" smtClean="0"/>
              <a:t> </a:t>
            </a:r>
            <a:r>
              <a:rPr lang="bg-BG" dirty="0" smtClean="0">
                <a:sym typeface="Wingdings" panose="05000000000000000000" pitchFamily="2" charset="2"/>
              </a:rPr>
              <a:t>се компилира до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Program.exe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Или се изпълнява директно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dirty="0" smtClean="0"/>
              <a:t>JavaScript</a:t>
            </a:r>
            <a:r>
              <a:rPr lang="bg-BG" dirty="0" smtClean="0"/>
              <a:t> сорс кодът се изпълнява от уеб браузъра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Компютърни програми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59582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199200"/>
            <a:ext cx="10363200" cy="820600"/>
          </a:xfrm>
        </p:spPr>
        <p:txBody>
          <a:bodyPr/>
          <a:lstStyle/>
          <a:p>
            <a:r>
              <a:rPr lang="bg-BG" dirty="0" smtClean="0"/>
              <a:t>Да направим конзолна програмка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6484" y="1615290"/>
            <a:ext cx="9515856" cy="3200398"/>
          </a:xfrm>
          <a:prstGeom prst="rect">
            <a:avLst/>
          </a:prstGeom>
          <a:ln>
            <a:solidFill>
              <a:srgbClr val="0097CC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64600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да програмирате, ви трябва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среда за разработка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Integrated Development Environment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IDE</a:t>
            </a:r>
            <a:r>
              <a:rPr lang="en-US" dirty="0" smtClean="0"/>
              <a:t>)</a:t>
            </a:r>
          </a:p>
          <a:p>
            <a:pPr lvl="1"/>
            <a:r>
              <a:rPr lang="bg-BG" dirty="0" smtClean="0"/>
              <a:t>За </a:t>
            </a:r>
            <a:r>
              <a:rPr lang="en-US" dirty="0" smtClean="0"/>
              <a:t>C# </a:t>
            </a:r>
            <a:r>
              <a:rPr lang="en-US" dirty="0" smtClean="0">
                <a:sym typeface="Wingdings" panose="05000000000000000000" pitchFamily="2" charset="2"/>
              </a:rPr>
              <a:t> Visual Studio; </a:t>
            </a:r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Java  Eclipse; </a:t>
            </a:r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PHP  PHP Storm</a:t>
            </a:r>
            <a:endParaRPr lang="bg-BG" dirty="0" smtClean="0"/>
          </a:p>
          <a:p>
            <a:r>
              <a:rPr lang="bg-BG" dirty="0" smtClean="0"/>
              <a:t>Инсталирайте си </a:t>
            </a:r>
            <a:r>
              <a:rPr lang="en-US" dirty="0" smtClean="0"/>
              <a:t>Microsoft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dirty="0" smtClean="0"/>
              <a:t>Community 2015</a:t>
            </a:r>
          </a:p>
          <a:p>
            <a:pPr lvl="1"/>
            <a:r>
              <a:rPr lang="en-US" dirty="0">
                <a:hlinkClick r:id="rId2"/>
              </a:rPr>
              <a:t>https</a:t>
            </a:r>
            <a:r>
              <a:rPr lang="en-US" dirty="0" smtClean="0">
                <a:hlinkClick r:id="rId2"/>
              </a:rPr>
              <a:t>://visualstudio.com/products/visual-studio-community-vs</a:t>
            </a:r>
            <a:endParaRPr lang="bg-BG" dirty="0" smtClean="0"/>
          </a:p>
          <a:p>
            <a:pPr lvl="1"/>
            <a:r>
              <a:rPr lang="bg-BG" dirty="0" smtClean="0"/>
              <a:t>Може и по-стара версия на </a:t>
            </a:r>
            <a:r>
              <a:rPr lang="en-US" dirty="0" smtClean="0"/>
              <a:t>Visual Studio</a:t>
            </a:r>
            <a:endParaRPr lang="bg-BG" dirty="0" smtClean="0"/>
          </a:p>
          <a:p>
            <a:r>
              <a:rPr lang="bg-BG" dirty="0" smtClean="0"/>
              <a:t>Под </a:t>
            </a:r>
            <a:r>
              <a:rPr lang="en-US" dirty="0" smtClean="0"/>
              <a:t>Linux </a:t>
            </a:r>
            <a:r>
              <a:rPr lang="bg-BG" dirty="0" smtClean="0"/>
              <a:t>и </a:t>
            </a:r>
            <a:r>
              <a:rPr lang="en-US" dirty="0" smtClean="0"/>
              <a:t>Mac OS X </a:t>
            </a:r>
            <a:r>
              <a:rPr lang="bg-BG" dirty="0" smtClean="0"/>
              <a:t>може да се ползва друга среда</a:t>
            </a:r>
            <a:endParaRPr lang="en-US" dirty="0" smtClean="0"/>
          </a:p>
          <a:p>
            <a:pPr lvl="1"/>
            <a:r>
              <a:rPr lang="en-US" noProof="1" smtClean="0"/>
              <a:t>MonoDevelop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www.monodevelop.com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Среда за разработка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6753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4655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Стартирайте </a:t>
            </a:r>
            <a:r>
              <a:rPr lang="en-US" dirty="0" smtClean="0"/>
              <a:t>Visual Studio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Нов конзолен проект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[File]</a:t>
            </a:r>
            <a:r>
              <a:rPr lang="en-US" dirty="0" smtClean="0">
                <a:sym typeface="Wingdings" panose="05000000000000000000" pitchFamily="2" charset="2"/>
              </a:rPr>
              <a:t> [New]  [Project]  [Visual C#]  [Windows]  [Console Application]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конзолна програма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555100" y="1351621"/>
            <a:ext cx="8153400" cy="4875443"/>
            <a:chOff x="3555100" y="1351621"/>
            <a:chExt cx="8153400" cy="48754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5100" y="1351621"/>
              <a:ext cx="8153400" cy="4875443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4188506" y="2706624"/>
              <a:ext cx="587201" cy="189249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893346" y="3229288"/>
              <a:ext cx="3006814" cy="403928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91181" y="4872593"/>
              <a:ext cx="781185" cy="215679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951592" y="5919216"/>
              <a:ext cx="752984" cy="249936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xmlns="" val="2310441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1267</Words>
  <Application>Microsoft Office PowerPoint</Application>
  <PresentationFormat>Custom</PresentationFormat>
  <Paragraphs>249</Paragraphs>
  <Slides>42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SoftUni 16x9</vt:lpstr>
      <vt:lpstr>Първи стъпки в кодирането</vt:lpstr>
      <vt:lpstr>Съдържание</vt:lpstr>
      <vt:lpstr>Какво означава "да програмираме"?</vt:lpstr>
      <vt:lpstr>Какво означава "програмиране"?</vt:lpstr>
      <vt:lpstr>Компютърна програма – примери</vt:lpstr>
      <vt:lpstr>Компютърни програми</vt:lpstr>
      <vt:lpstr>Да направим конзолна програмка</vt:lpstr>
      <vt:lpstr>Среда за разработка</vt:lpstr>
      <vt:lpstr>Създаване на конзолна програма</vt:lpstr>
      <vt:lpstr>Писане на програмен код</vt:lpstr>
      <vt:lpstr>Писане на програмен код (2)</vt:lpstr>
      <vt:lpstr>Стартиране на програмата</vt:lpstr>
      <vt:lpstr>Тестване на програмата в Judge</vt:lpstr>
      <vt:lpstr>Типични грешки в C# програмите</vt:lpstr>
      <vt:lpstr>Конзолни програмки със C#</vt:lpstr>
      <vt:lpstr>Да направим графична програмка</vt:lpstr>
      <vt:lpstr>Конзолни и настолни приложения</vt:lpstr>
      <vt:lpstr>Създаване на Windows Forms приложение</vt:lpstr>
      <vt:lpstr>Редактор за потребителски интерфейс</vt:lpstr>
      <vt:lpstr>Поставяне на контроли във формата</vt:lpstr>
      <vt:lpstr>Задаване на имена на контролите</vt:lpstr>
      <vt:lpstr>Задаване на заглавия (Text) в контролите</vt:lpstr>
      <vt:lpstr>Визуално подреждане на контролите</vt:lpstr>
      <vt:lpstr>Тестване на приложението</vt:lpstr>
      <vt:lpstr>Сумиране на числата</vt:lpstr>
      <vt:lpstr>Пишем C# кода за бутона [Calculate]</vt:lpstr>
      <vt:lpstr>Тестваме приложението</vt:lpstr>
      <vt:lpstr>Промяна в кода: хващане на грешни числа</vt:lpstr>
      <vt:lpstr>Тестваме приложението отново</vt:lpstr>
      <vt:lpstr>Графично приложение</vt:lpstr>
      <vt:lpstr>Да направим уеб приложение</vt:lpstr>
      <vt:lpstr>Конзолни и уеб приложения</vt:lpstr>
      <vt:lpstr>Създаване на уеб приложение</vt:lpstr>
      <vt:lpstr>Създаване на уеб приложение (2)</vt:lpstr>
      <vt:lpstr>Създаване на изглед: Index.cshtml</vt:lpstr>
      <vt:lpstr>Създаване на действие: HomeCntroller.cs</vt:lpstr>
      <vt:lpstr>Стартиране на уеб приложението</vt:lpstr>
      <vt:lpstr>Изграждане на уеб приложение</vt:lpstr>
      <vt:lpstr>Какво научихме днес?</vt:lpstr>
      <vt:lpstr>Първи стъпки в кодирането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Първи стъпки в кодирането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2016-12-12T20:21:41Z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